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316" r:id="rId3"/>
    <p:sldId id="333" r:id="rId4"/>
    <p:sldId id="339" r:id="rId5"/>
    <p:sldId id="338" r:id="rId6"/>
    <p:sldId id="329" r:id="rId7"/>
    <p:sldId id="34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na Kuscheva" initials="AK" lastIdx="3" clrIdx="0">
    <p:extLst>
      <p:ext uri="{19B8F6BF-5375-455C-9EA6-DF929625EA0E}">
        <p15:presenceInfo xmlns:p15="http://schemas.microsoft.com/office/powerpoint/2012/main" userId="Anna Kusche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23"/>
    <a:srgbClr val="EC1C24"/>
    <a:srgbClr val="F2F2F2"/>
    <a:srgbClr val="FFFF99"/>
    <a:srgbClr val="EFEEED"/>
    <a:srgbClr val="FCE0E5"/>
    <a:srgbClr val="F8B2BE"/>
    <a:srgbClr val="48B2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43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070E9-9DE8-4125-B07A-0701BEADD0B8}" type="datetimeFigureOut">
              <a:rPr lang="ru-RU" smtClean="0"/>
              <a:t>29.05.2019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DF681-C19A-4760-86F0-729D20565A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653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B869-6D91-47E1-B3DE-F222F62411A0}" type="datetimeFigureOut">
              <a:rPr lang="ru-RU" smtClean="0"/>
              <a:t>29.05.2019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2E38-9C77-4186-B293-B822CA4B18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8630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B869-6D91-47E1-B3DE-F222F62411A0}" type="datetimeFigureOut">
              <a:rPr lang="ru-RU" smtClean="0"/>
              <a:t>29.05.2019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2E38-9C77-4186-B293-B822CA4B18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9043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B869-6D91-47E1-B3DE-F222F62411A0}" type="datetimeFigureOut">
              <a:rPr lang="ru-RU" smtClean="0"/>
              <a:t>29.05.2019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2E38-9C77-4186-B293-B822CA4B18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90227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Титульны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40683" cy="6885384"/>
          </a:xfrm>
          <a:prstGeom prst="rect">
            <a:avLst/>
          </a:prstGeom>
        </p:spPr>
      </p:pic>
      <p:sp>
        <p:nvSpPr>
          <p:cNvPr id="6" name="Текст 5"/>
          <p:cNvSpPr>
            <a:spLocks noGrp="1"/>
          </p:cNvSpPr>
          <p:nvPr>
            <p:ph type="body" sz="quarter" idx="10" hasCustomPrompt="1"/>
          </p:nvPr>
        </p:nvSpPr>
        <p:spPr>
          <a:xfrm>
            <a:off x="524933" y="3903133"/>
            <a:ext cx="10467611" cy="1240379"/>
          </a:xfrm>
        </p:spPr>
        <p:txBody>
          <a:bodyPr anchor="b" anchorCtr="0">
            <a:noAutofit/>
          </a:bodyPr>
          <a:lstStyle>
            <a:lvl1pPr marL="0" indent="0">
              <a:lnSpc>
                <a:spcPts val="7000"/>
              </a:lnSpc>
              <a:defRPr sz="6000" baseline="0">
                <a:solidFill>
                  <a:schemeClr val="bg1"/>
                </a:solidFill>
              </a:defRPr>
            </a:lvl1pPr>
          </a:lstStyle>
          <a:p>
            <a:pPr>
              <a:lnSpc>
                <a:spcPts val="7000"/>
              </a:lnSpc>
            </a:pPr>
            <a:r>
              <a:rPr lang="ru-RU" sz="10133" kern="2500" dirty="0" smtClean="0">
                <a:solidFill>
                  <a:schemeClr val="bg1"/>
                </a:solidFill>
              </a:rPr>
              <a:t>Название</a:t>
            </a:r>
            <a:r>
              <a:rPr lang="en-US" sz="10133" kern="2500" dirty="0" smtClean="0">
                <a:solidFill>
                  <a:schemeClr val="bg1"/>
                </a:solidFill>
              </a:rPr>
              <a:t> </a:t>
            </a:r>
            <a:r>
              <a:rPr lang="ru-RU" sz="10133" kern="2500" dirty="0" smtClean="0">
                <a:solidFill>
                  <a:schemeClr val="bg1"/>
                </a:solidFill>
              </a:rPr>
              <a:t>презентации</a:t>
            </a:r>
            <a:endParaRPr lang="ru-RU" sz="10133" kern="2500" dirty="0">
              <a:solidFill>
                <a:schemeClr val="bg1"/>
              </a:solidFill>
            </a:endParaRPr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1" hasCustomPrompt="1"/>
          </p:nvPr>
        </p:nvSpPr>
        <p:spPr>
          <a:xfrm>
            <a:off x="643467" y="5143512"/>
            <a:ext cx="5068491" cy="589744"/>
          </a:xfrm>
        </p:spPr>
        <p:txBody>
          <a:bodyPr anchor="b">
            <a:noAutofit/>
          </a:bodyPr>
          <a:lstStyle>
            <a:lvl1pPr marR="0" algn="l" defTabSz="12191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2800">
                <a:solidFill>
                  <a:schemeClr val="bg1"/>
                </a:solidFill>
              </a:defRPr>
            </a:lvl1pPr>
          </a:lstStyle>
          <a:p>
            <a:pPr marR="0" lvl="0" algn="l" defTabSz="121914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малый заголовок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12" hasCustomPrompt="1"/>
          </p:nvPr>
        </p:nvSpPr>
        <p:spPr>
          <a:xfrm>
            <a:off x="641346" y="5530869"/>
            <a:ext cx="3143260" cy="660400"/>
          </a:xfrm>
        </p:spPr>
        <p:txBody>
          <a:bodyPr>
            <a:normAutofit/>
          </a:bodyPr>
          <a:lstStyle>
            <a:lvl1pPr marL="457178" indent="-457178"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 sz="3200" dirty="0" smtClean="0">
                <a:solidFill>
                  <a:schemeClr val="bg1"/>
                </a:solidFill>
              </a:rPr>
              <a:t>31.12.2016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029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 с таблицей и текстом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37117" y="44624"/>
            <a:ext cx="9844616" cy="105198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слайда с таблицей и текстом</a:t>
            </a:r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 i="1"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ru-RU" dirty="0" smtClean="0"/>
              <a:t>источник</a:t>
            </a:r>
            <a:r>
              <a:rPr lang="en-US" dirty="0" smtClean="0"/>
              <a:t>: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7E376-53FB-44BE-9382-9DCB0916664F}" type="slidenum">
              <a:rPr lang="ru-RU" smtClean="0">
                <a:solidFill>
                  <a:srgbClr val="4E4D4C"/>
                </a:solidFill>
              </a:rPr>
              <a:pPr/>
              <a:t>‹#›</a:t>
            </a:fld>
            <a:endParaRPr lang="ru-RU" dirty="0">
              <a:solidFill>
                <a:srgbClr val="4E4D4C"/>
              </a:solidFill>
            </a:endParaRPr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2"/>
          </p:nvPr>
        </p:nvSpPr>
        <p:spPr>
          <a:xfrm>
            <a:off x="7281334" y="1413933"/>
            <a:ext cx="4207933" cy="4919133"/>
          </a:xfrm>
        </p:spPr>
        <p:txBody>
          <a:bodyPr>
            <a:normAutofit/>
          </a:bodyPr>
          <a:lstStyle>
            <a:lvl1pPr marL="0" indent="0">
              <a:defRPr sz="22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Таблица 10"/>
          <p:cNvSpPr>
            <a:spLocks noGrp="1"/>
          </p:cNvSpPr>
          <p:nvPr>
            <p:ph type="tbl" sz="quarter" idx="13"/>
          </p:nvPr>
        </p:nvSpPr>
        <p:spPr>
          <a:xfrm>
            <a:off x="637118" y="1413933"/>
            <a:ext cx="6229349" cy="4919133"/>
          </a:xfrm>
        </p:spPr>
        <p:txBody>
          <a:bodyPr>
            <a:normAutofit/>
          </a:bodyPr>
          <a:lstStyle>
            <a:lvl1pPr>
              <a:defRPr sz="2200"/>
            </a:lvl1pPr>
          </a:lstStyle>
          <a:p>
            <a:r>
              <a:rPr lang="en-US" dirty="0" smtClean="0"/>
              <a:t>Click icon to add table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31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B869-6D91-47E1-B3DE-F222F62411A0}" type="datetimeFigureOut">
              <a:rPr lang="ru-RU" smtClean="0"/>
              <a:t>29.05.2019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2E38-9C77-4186-B293-B822CA4B18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4343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B869-6D91-47E1-B3DE-F222F62411A0}" type="datetimeFigureOut">
              <a:rPr lang="ru-RU" smtClean="0"/>
              <a:t>29.05.2019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2E38-9C77-4186-B293-B822CA4B18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0411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B869-6D91-47E1-B3DE-F222F62411A0}" type="datetimeFigureOut">
              <a:rPr lang="ru-RU" smtClean="0"/>
              <a:t>29.05.2019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2E38-9C77-4186-B293-B822CA4B18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540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B869-6D91-47E1-B3DE-F222F62411A0}" type="datetimeFigureOut">
              <a:rPr lang="ru-RU" smtClean="0"/>
              <a:t>29.05.2019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2E38-9C77-4186-B293-B822CA4B18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9246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B869-6D91-47E1-B3DE-F222F62411A0}" type="datetimeFigureOut">
              <a:rPr lang="ru-RU" smtClean="0"/>
              <a:t>29.05.2019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2E38-9C77-4186-B293-B822CA4B18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8828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B869-6D91-47E1-B3DE-F222F62411A0}" type="datetimeFigureOut">
              <a:rPr lang="ru-RU" smtClean="0"/>
              <a:t>29.05.2019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2E38-9C77-4186-B293-B822CA4B18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021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B869-6D91-47E1-B3DE-F222F62411A0}" type="datetimeFigureOut">
              <a:rPr lang="ru-RU" smtClean="0"/>
              <a:t>29.05.2019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2E38-9C77-4186-B293-B822CA4B18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7357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1B869-6D91-47E1-B3DE-F222F62411A0}" type="datetimeFigureOut">
              <a:rPr lang="ru-RU" smtClean="0"/>
              <a:t>29.05.2019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752E38-9C77-4186-B293-B822CA4B18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2725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F1B869-6D91-47E1-B3DE-F222F62411A0}" type="datetimeFigureOut">
              <a:rPr lang="ru-RU" smtClean="0"/>
              <a:t>29.05.2019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752E38-9C77-4186-B293-B822CA4B181E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2880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evsd@okmarket.ru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evsd@okmarket.ru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evsd@okmarket.ru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quarter" idx="10"/>
          </p:nvPr>
        </p:nvSpPr>
        <p:spPr>
          <a:xfrm>
            <a:off x="176637" y="1596979"/>
            <a:ext cx="11393017" cy="3464417"/>
          </a:xfrm>
        </p:spPr>
        <p:txBody>
          <a:bodyPr/>
          <a:lstStyle/>
          <a:p>
            <a:pPr algn="ctr">
              <a:lnSpc>
                <a:spcPts val="6000"/>
              </a:lnSpc>
              <a:buNone/>
            </a:pPr>
            <a:r>
              <a:rPr lang="ru-RU" sz="5000" dirty="0" smtClean="0"/>
              <a:t>Электронные Ветеринарные сопроводительные документы (ЭлВСД):</a:t>
            </a:r>
          </a:p>
          <a:p>
            <a:pPr algn="ctr">
              <a:lnSpc>
                <a:spcPts val="6000"/>
              </a:lnSpc>
              <a:buNone/>
            </a:pPr>
            <a:r>
              <a:rPr lang="ru-RU" sz="5000" dirty="0" smtClean="0"/>
              <a:t>тестирование новых категорий</a:t>
            </a:r>
            <a:endParaRPr lang="ru-RU" sz="5000" dirty="0"/>
          </a:p>
          <a:p>
            <a:pPr algn="ctr">
              <a:lnSpc>
                <a:spcPts val="6000"/>
              </a:lnSpc>
              <a:buNone/>
            </a:pPr>
            <a:endParaRPr lang="ru-RU" sz="500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>
          <a:xfrm>
            <a:off x="8208102" y="5221283"/>
            <a:ext cx="2357445" cy="66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 smtClean="0"/>
              <a:t>28.05.2019</a:t>
            </a:r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230892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7E376-53FB-44BE-9382-9DCB0916664F}" type="slidenum">
              <a:rPr lang="ru-RU" smtClean="0">
                <a:solidFill>
                  <a:srgbClr val="4E4D4C"/>
                </a:solidFill>
              </a:rPr>
              <a:pPr/>
              <a:t>2</a:t>
            </a:fld>
            <a:endParaRPr lang="ru-RU" dirty="0">
              <a:solidFill>
                <a:srgbClr val="4E4D4C"/>
              </a:solidFill>
            </a:endParaRPr>
          </a:p>
        </p:txBody>
      </p:sp>
      <p:sp>
        <p:nvSpPr>
          <p:cNvPr id="6" name="Заголовок 5"/>
          <p:cNvSpPr txBox="1">
            <a:spLocks/>
          </p:cNvSpPr>
          <p:nvPr/>
        </p:nvSpPr>
        <p:spPr>
          <a:xfrm>
            <a:off x="194029" y="213511"/>
            <a:ext cx="11056740" cy="1051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Действия Поставщиков для корректной приемки с 01.07</a:t>
            </a:r>
            <a:endParaRPr lang="ru-RU" sz="4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28" y="1296391"/>
            <a:ext cx="558057" cy="493355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29" y="2242979"/>
            <a:ext cx="558057" cy="493355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2429" y="3189567"/>
            <a:ext cx="558057" cy="49335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063" y="4136155"/>
            <a:ext cx="558057" cy="493355"/>
          </a:xfrm>
          <a:prstGeom prst="rect">
            <a:avLst/>
          </a:prstGeom>
        </p:spPr>
      </p:pic>
      <p:sp>
        <p:nvSpPr>
          <p:cNvPr id="16" name="Текст 3">
            <a:extLst>
              <a:ext uri="{FF2B5EF4-FFF2-40B4-BE49-F238E27FC236}">
                <a16:creationId xmlns="" xmlns:a16="http://schemas.microsoft.com/office/drawing/2014/main" id="{F2FB7A60-0F64-4662-A5C5-6610670660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94304" y="1355365"/>
            <a:ext cx="8616365" cy="434382"/>
          </a:xfrm>
          <a:ln>
            <a:noFill/>
          </a:ln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ru-RU" sz="2000" dirty="0" smtClean="0"/>
              <a:t>Предоставить мастер-данные: </a:t>
            </a:r>
            <a:r>
              <a:rPr lang="en-US" sz="2000" dirty="0" err="1" smtClean="0"/>
              <a:t>guid</a:t>
            </a:r>
            <a:r>
              <a:rPr lang="en-US" sz="2000" dirty="0" smtClean="0"/>
              <a:t> </a:t>
            </a:r>
            <a:r>
              <a:rPr lang="ru-RU" sz="2000" dirty="0" smtClean="0"/>
              <a:t>Меркурия номенклатуры (слайд </a:t>
            </a:r>
            <a:r>
              <a:rPr lang="ru-RU" sz="2000" dirty="0" smtClean="0"/>
              <a:t>3</a:t>
            </a:r>
            <a:r>
              <a:rPr lang="ru-RU" sz="2000" dirty="0"/>
              <a:t>)</a:t>
            </a:r>
            <a:endParaRPr lang="ru-RU" sz="2000" dirty="0" smtClean="0"/>
          </a:p>
        </p:txBody>
      </p:sp>
      <p:sp>
        <p:nvSpPr>
          <p:cNvPr id="17" name="Текст 3">
            <a:extLst>
              <a:ext uri="{FF2B5EF4-FFF2-40B4-BE49-F238E27FC236}">
                <a16:creationId xmlns="" xmlns:a16="http://schemas.microsoft.com/office/drawing/2014/main" id="{F2FB7A60-0F64-4662-A5C5-6610670660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94304" y="2287531"/>
            <a:ext cx="8616365" cy="404250"/>
          </a:xfrm>
          <a:ln>
            <a:noFill/>
          </a:ln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ru-RU" sz="2000" dirty="0" smtClean="0"/>
              <a:t>Корректно заполненный ЭлВСД (слайд 4)</a:t>
            </a:r>
            <a:endParaRPr lang="ru-RU" sz="2000" dirty="0"/>
          </a:p>
        </p:txBody>
      </p:sp>
      <p:sp>
        <p:nvSpPr>
          <p:cNvPr id="18" name="Текст 3">
            <a:extLst>
              <a:ext uri="{FF2B5EF4-FFF2-40B4-BE49-F238E27FC236}">
                <a16:creationId xmlns="" xmlns:a16="http://schemas.microsoft.com/office/drawing/2014/main" id="{F2FB7A60-0F64-4662-A5C5-6610670660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94304" y="3234119"/>
            <a:ext cx="8616365" cy="404250"/>
          </a:xfrm>
          <a:ln>
            <a:noFill/>
          </a:ln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ru-RU" sz="2000" dirty="0" smtClean="0"/>
              <a:t>Распечатанный краткий список </a:t>
            </a:r>
            <a:r>
              <a:rPr lang="ru-RU" sz="2000" dirty="0" smtClean="0"/>
              <a:t>ЭлВСД (к определенным категориям товаров,  см. доп. соглашение)</a:t>
            </a:r>
            <a:endParaRPr lang="ru-RU" sz="2000" dirty="0"/>
          </a:p>
        </p:txBody>
      </p:sp>
      <p:sp>
        <p:nvSpPr>
          <p:cNvPr id="19" name="Текст 3">
            <a:extLst>
              <a:ext uri="{FF2B5EF4-FFF2-40B4-BE49-F238E27FC236}">
                <a16:creationId xmlns="" xmlns:a16="http://schemas.microsoft.com/office/drawing/2014/main" id="{F2FB7A60-0F64-4662-A5C5-6610670660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94304" y="4180707"/>
            <a:ext cx="8616365" cy="404250"/>
          </a:xfrm>
          <a:ln>
            <a:noFill/>
          </a:ln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ru-RU" sz="2000" dirty="0" smtClean="0"/>
              <a:t>Отправить ЭлВСД до начала приемки</a:t>
            </a:r>
            <a:endParaRPr lang="ru-RU" sz="2000" dirty="0"/>
          </a:p>
        </p:txBody>
      </p:sp>
      <p:sp>
        <p:nvSpPr>
          <p:cNvPr id="21" name="Текст 3">
            <a:extLst>
              <a:ext uri="{FF2B5EF4-FFF2-40B4-BE49-F238E27FC236}">
                <a16:creationId xmlns="" xmlns:a16="http://schemas.microsoft.com/office/drawing/2014/main" id="{F2FB7A60-0F64-4662-A5C5-6610670660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94304" y="4796000"/>
            <a:ext cx="9286068" cy="818806"/>
          </a:xfrm>
          <a:ln>
            <a:noFill/>
          </a:ln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Внимание!!! До 01.07.2019 ОКЕЙ не будет отказывать в поставках товара новых категорий, даже при отсутствии корректно оформленного ЭлВСД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2" name="Текст 3">
            <a:extLst>
              <a:ext uri="{FF2B5EF4-FFF2-40B4-BE49-F238E27FC236}">
                <a16:creationId xmlns="" xmlns:a16="http://schemas.microsoft.com/office/drawing/2014/main" id="{F2FB7A60-0F64-4662-A5C5-6610670660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94304" y="5728166"/>
            <a:ext cx="9286068" cy="494120"/>
          </a:xfrm>
          <a:ln>
            <a:noFill/>
          </a:ln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ru-RU" b="1" dirty="0" smtClean="0"/>
              <a:t>Есть вопросы? Ответит Центр Компетенций </a:t>
            </a:r>
            <a:r>
              <a:rPr lang="en-US" b="1" dirty="0" smtClean="0">
                <a:hlinkClick r:id="rId3"/>
              </a:rPr>
              <a:t>evsd@okmarket.ru</a:t>
            </a:r>
            <a:endParaRPr lang="en-US" b="1" dirty="0" smtClean="0"/>
          </a:p>
          <a:p>
            <a:pPr marL="0" indent="0" hangingPunc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84551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7E376-53FB-44BE-9382-9DCB0916664F}" type="slidenum">
              <a:rPr lang="ru-RU" smtClean="0">
                <a:solidFill>
                  <a:srgbClr val="4E4D4C"/>
                </a:solidFill>
              </a:rPr>
              <a:pPr/>
              <a:t>3</a:t>
            </a:fld>
            <a:endParaRPr lang="ru-RU" dirty="0">
              <a:solidFill>
                <a:srgbClr val="4E4D4C"/>
              </a:solidFill>
            </a:endParaRPr>
          </a:p>
        </p:txBody>
      </p:sp>
      <p:sp>
        <p:nvSpPr>
          <p:cNvPr id="9" name="Заголовок 5"/>
          <p:cNvSpPr txBox="1">
            <a:spLocks/>
          </p:cNvSpPr>
          <p:nvPr/>
        </p:nvSpPr>
        <p:spPr>
          <a:xfrm>
            <a:off x="330186" y="93224"/>
            <a:ext cx="11056740" cy="1051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Что такое </a:t>
            </a:r>
            <a:r>
              <a:rPr lang="en-US" sz="40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guid</a:t>
            </a:r>
            <a:r>
              <a:rPr lang="ru-RU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Меркурия?</a:t>
            </a:r>
            <a:endParaRPr lang="ru-RU" sz="4000" b="1" dirty="0">
              <a:solidFill>
                <a:srgbClr val="002060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186" y="863892"/>
            <a:ext cx="9586546" cy="540570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54911" y="1915876"/>
            <a:ext cx="2292438" cy="2702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53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7E376-53FB-44BE-9382-9DCB0916664F}" type="slidenum">
              <a:rPr lang="ru-RU" smtClean="0">
                <a:solidFill>
                  <a:srgbClr val="4E4D4C"/>
                </a:solidFill>
              </a:rPr>
              <a:pPr/>
              <a:t>4</a:t>
            </a:fld>
            <a:endParaRPr lang="ru-RU" dirty="0">
              <a:solidFill>
                <a:srgbClr val="4E4D4C"/>
              </a:solidFill>
            </a:endParaRPr>
          </a:p>
        </p:txBody>
      </p:sp>
      <p:sp>
        <p:nvSpPr>
          <p:cNvPr id="9" name="Заголовок 5"/>
          <p:cNvSpPr txBox="1">
            <a:spLocks/>
          </p:cNvSpPr>
          <p:nvPr/>
        </p:nvSpPr>
        <p:spPr>
          <a:xfrm>
            <a:off x="180002" y="157618"/>
            <a:ext cx="11056740" cy="1051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К</a:t>
            </a:r>
            <a:r>
              <a:rPr lang="ru-RU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орректно </a:t>
            </a:r>
            <a:r>
              <a:rPr lang="ru-RU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заполненный ЭлВСД Для </a:t>
            </a:r>
            <a:r>
              <a:rPr lang="ru-RU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ОКЕЙ </a:t>
            </a:r>
            <a:r>
              <a:rPr lang="ru-RU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содержит следующие параметры</a:t>
            </a:r>
            <a:r>
              <a:rPr lang="ru-RU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</a:t>
            </a:r>
            <a:endParaRPr lang="ru-RU" sz="4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Текст 3">
            <a:extLst>
              <a:ext uri="{FF2B5EF4-FFF2-40B4-BE49-F238E27FC236}">
                <a16:creationId xmlns="" xmlns:a16="http://schemas.microsoft.com/office/drawing/2014/main" id="{F2FB7A60-0F64-4662-A5C5-6610670660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5094" y="1142342"/>
            <a:ext cx="10906556" cy="520399"/>
          </a:xfrm>
          <a:ln>
            <a:noFill/>
          </a:ln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ru-RU" sz="2000" dirty="0" smtClean="0"/>
              <a:t>Детально правила заполнения ЭлВСД и работы с ними прописаны в Дополнительном Соглашении к договору поставки.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186" y="1780352"/>
            <a:ext cx="558057" cy="493355"/>
          </a:xfrm>
          <a:prstGeom prst="rect">
            <a:avLst/>
          </a:prstGeom>
        </p:spPr>
      </p:pic>
      <p:sp>
        <p:nvSpPr>
          <p:cNvPr id="14" name="Текст 3">
            <a:extLst>
              <a:ext uri="{FF2B5EF4-FFF2-40B4-BE49-F238E27FC236}">
                <a16:creationId xmlns="" xmlns:a16="http://schemas.microsoft.com/office/drawing/2014/main" id="{F2FB7A60-0F64-4662-A5C5-6610670660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88243" y="1869457"/>
            <a:ext cx="2099656" cy="404250"/>
          </a:xfrm>
          <a:ln>
            <a:noFill/>
          </a:ln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ru-RU" sz="2000" b="1" dirty="0" smtClean="0"/>
              <a:t>Номер Заказа</a:t>
            </a:r>
            <a:endParaRPr lang="ru-RU" sz="2000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650" y="2260022"/>
            <a:ext cx="4333875" cy="1762125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4059" y="1804800"/>
            <a:ext cx="558057" cy="493355"/>
          </a:xfrm>
          <a:prstGeom prst="rect">
            <a:avLst/>
          </a:prstGeom>
        </p:spPr>
      </p:pic>
      <p:sp>
        <p:nvSpPr>
          <p:cNvPr id="16" name="Текст 3">
            <a:extLst>
              <a:ext uri="{FF2B5EF4-FFF2-40B4-BE49-F238E27FC236}">
                <a16:creationId xmlns="" xmlns:a16="http://schemas.microsoft.com/office/drawing/2014/main" id="{F2FB7A60-0F64-4662-A5C5-6610670660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22116" y="1867033"/>
            <a:ext cx="3727334" cy="404250"/>
          </a:xfrm>
          <a:ln>
            <a:noFill/>
          </a:ln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ru-RU" sz="2000" b="1" dirty="0" smtClean="0"/>
              <a:t>Номенклатура 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guid</a:t>
            </a:r>
            <a:r>
              <a:rPr lang="en-US" sz="2000" b="1" dirty="0" smtClean="0"/>
              <a:t> </a:t>
            </a:r>
            <a:r>
              <a:rPr lang="ru-RU" sz="2000" b="1" dirty="0" smtClean="0"/>
              <a:t>Меркурия</a:t>
            </a:r>
            <a:r>
              <a:rPr lang="en-US" sz="2000" b="1" dirty="0" smtClean="0"/>
              <a:t>)</a:t>
            </a:r>
            <a:endParaRPr lang="ru-RU" sz="2000" b="1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185" y="4392840"/>
            <a:ext cx="558057" cy="493355"/>
          </a:xfrm>
          <a:prstGeom prst="rect">
            <a:avLst/>
          </a:prstGeom>
        </p:spPr>
      </p:pic>
      <p:sp>
        <p:nvSpPr>
          <p:cNvPr id="18" name="Текст 3">
            <a:extLst>
              <a:ext uri="{FF2B5EF4-FFF2-40B4-BE49-F238E27FC236}">
                <a16:creationId xmlns="" xmlns:a16="http://schemas.microsoft.com/office/drawing/2014/main" id="{F2FB7A60-0F64-4662-A5C5-6610670660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36724" y="4472043"/>
            <a:ext cx="5889079" cy="404250"/>
          </a:xfrm>
          <a:ln>
            <a:noFill/>
          </a:ln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ru-RU" sz="2000" b="1" dirty="0" smtClean="0"/>
              <a:t>Потребительский  и торговый уровень упаковки</a:t>
            </a:r>
            <a:endParaRPr lang="ru-RU" sz="2000" b="1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64059" y="2349950"/>
            <a:ext cx="7129955" cy="2087928"/>
          </a:xfrm>
          <a:prstGeom prst="rect">
            <a:avLst/>
          </a:prstGeom>
        </p:spPr>
      </p:pic>
      <p:sp>
        <p:nvSpPr>
          <p:cNvPr id="20" name="Текст 3">
            <a:extLst>
              <a:ext uri="{FF2B5EF4-FFF2-40B4-BE49-F238E27FC236}">
                <a16:creationId xmlns="" xmlns:a16="http://schemas.microsoft.com/office/drawing/2014/main" id="{F2FB7A60-0F64-4662-A5C5-6610670660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36724" y="5040037"/>
            <a:ext cx="8809550" cy="1363487"/>
          </a:xfrm>
          <a:ln>
            <a:noFill/>
          </a:ln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ru-RU" sz="2000" dirty="0" smtClean="0"/>
              <a:t>- </a:t>
            </a:r>
            <a:r>
              <a:rPr lang="ru-RU" sz="2000" dirty="0" smtClean="0"/>
              <a:t>поставка </a:t>
            </a:r>
            <a:r>
              <a:rPr lang="ru-RU" sz="2000" dirty="0"/>
              <a:t>штучного товара в партиях во 2-м потребительском уровне и 4-м торговом (короба) уровне </a:t>
            </a:r>
            <a:r>
              <a:rPr lang="ru-RU" sz="2000" dirty="0" smtClean="0"/>
              <a:t>упаковки</a:t>
            </a:r>
          </a:p>
          <a:p>
            <a:pPr marL="0" indent="0" hangingPunct="0">
              <a:buNone/>
            </a:pPr>
            <a:r>
              <a:rPr lang="ru-RU" sz="2000" dirty="0" smtClean="0"/>
              <a:t>- </a:t>
            </a:r>
            <a:r>
              <a:rPr lang="ru-RU" sz="2000" dirty="0" smtClean="0"/>
              <a:t>поставка </a:t>
            </a:r>
            <a:r>
              <a:rPr lang="ru-RU" sz="2000" dirty="0"/>
              <a:t>весового </a:t>
            </a:r>
            <a:r>
              <a:rPr lang="ru-RU" sz="2000" dirty="0" smtClean="0"/>
              <a:t>товара </a:t>
            </a:r>
            <a:r>
              <a:rPr lang="ru-RU" sz="2000" dirty="0"/>
              <a:t>в партиях на 4-м торговом (короба) уровне упаковки</a:t>
            </a:r>
            <a:endParaRPr 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08966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7E376-53FB-44BE-9382-9DCB0916664F}" type="slidenum">
              <a:rPr lang="ru-RU" smtClean="0">
                <a:solidFill>
                  <a:srgbClr val="4E4D4C"/>
                </a:solidFill>
              </a:rPr>
              <a:pPr/>
              <a:t>5</a:t>
            </a:fld>
            <a:endParaRPr lang="ru-RU" dirty="0">
              <a:solidFill>
                <a:srgbClr val="4E4D4C"/>
              </a:solidFill>
            </a:endParaRPr>
          </a:p>
        </p:txBody>
      </p:sp>
      <p:sp>
        <p:nvSpPr>
          <p:cNvPr id="9" name="Заголовок 5"/>
          <p:cNvSpPr txBox="1">
            <a:spLocks/>
          </p:cNvSpPr>
          <p:nvPr/>
        </p:nvSpPr>
        <p:spPr>
          <a:xfrm>
            <a:off x="180002" y="157618"/>
            <a:ext cx="11056740" cy="1051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С</a:t>
            </a:r>
            <a:r>
              <a:rPr lang="ru-RU" sz="40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писок </a:t>
            </a:r>
            <a:r>
              <a:rPr lang="ru-RU" sz="4000" b="1" dirty="0">
                <a:solidFill>
                  <a:prstClr val="black">
                    <a:lumMod val="50000"/>
                    <a:lumOff val="50000"/>
                  </a:prstClr>
                </a:solidFill>
              </a:rPr>
              <a:t>товаров подлежащих ветеринарному надзору </a:t>
            </a:r>
            <a:endParaRPr lang="ru-RU" sz="4000" b="1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r>
              <a:rPr lang="ru-RU" sz="40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с 01.07.2019</a:t>
            </a:r>
            <a:endParaRPr lang="ru-RU" sz="4000" b="1" dirty="0">
              <a:solidFill>
                <a:srgbClr val="002060"/>
              </a:solidFill>
            </a:endParaRPr>
          </a:p>
        </p:txBody>
      </p:sp>
      <p:sp>
        <p:nvSpPr>
          <p:cNvPr id="15" name="Текст 3">
            <a:extLst>
              <a:ext uri="{FF2B5EF4-FFF2-40B4-BE49-F238E27FC236}">
                <a16:creationId xmlns="" xmlns:a16="http://schemas.microsoft.com/office/drawing/2014/main" id="{F2FB7A60-0F64-4662-A5C5-6610670660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13948" y="1638642"/>
            <a:ext cx="10697937" cy="1484980"/>
          </a:xfrm>
          <a:ln>
            <a:noFill/>
          </a:ln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ru-RU" sz="2000" dirty="0" smtClean="0"/>
              <a:t>       </a:t>
            </a:r>
          </a:p>
        </p:txBody>
      </p:sp>
      <p:sp>
        <p:nvSpPr>
          <p:cNvPr id="16" name="Текст 3">
            <a:extLst>
              <a:ext uri="{FF2B5EF4-FFF2-40B4-BE49-F238E27FC236}">
                <a16:creationId xmlns="" xmlns:a16="http://schemas.microsoft.com/office/drawing/2014/main" id="{F2FB7A60-0F64-4662-A5C5-6610670660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24702" y="1129302"/>
            <a:ext cx="10697937" cy="2182784"/>
          </a:xfrm>
          <a:ln>
            <a:noFill/>
          </a:ln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ru-RU" sz="2000" dirty="0" smtClean="0"/>
              <a:t>       </a:t>
            </a:r>
            <a:endParaRPr lang="ru-RU" dirty="0" smtClean="0"/>
          </a:p>
        </p:txBody>
      </p:sp>
      <p:sp>
        <p:nvSpPr>
          <p:cNvPr id="12" name="Текст 3">
            <a:extLst>
              <a:ext uri="{FF2B5EF4-FFF2-40B4-BE49-F238E27FC236}">
                <a16:creationId xmlns="" xmlns:a16="http://schemas.microsoft.com/office/drawing/2014/main" id="{F2FB7A60-0F64-4662-A5C5-6610670660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80003" y="1355282"/>
            <a:ext cx="10999688" cy="4878093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000" dirty="0" smtClean="0"/>
              <a:t>Консервы </a:t>
            </a:r>
            <a:r>
              <a:rPr lang="ru-RU" sz="2000" dirty="0"/>
              <a:t>из мяса и птицы, в т. ч. Пюре;</a:t>
            </a:r>
          </a:p>
          <a:p>
            <a:r>
              <a:rPr lang="ru-RU" sz="2000" dirty="0"/>
              <a:t>Консервы из рыбы и морепродуктов;</a:t>
            </a:r>
          </a:p>
          <a:p>
            <a:r>
              <a:rPr lang="ru-RU" sz="2000" dirty="0"/>
              <a:t>Паштеты мясные и рыбные;</a:t>
            </a:r>
          </a:p>
          <a:p>
            <a:r>
              <a:rPr lang="ru-RU" sz="2000" dirty="0" err="1"/>
              <a:t>Снэки</a:t>
            </a:r>
            <a:r>
              <a:rPr lang="ru-RU" sz="2000" dirty="0"/>
              <a:t> и морепродукты;</a:t>
            </a:r>
          </a:p>
          <a:p>
            <a:r>
              <a:rPr lang="ru-RU" sz="2000" dirty="0"/>
              <a:t>Студни, холодцы</a:t>
            </a:r>
          </a:p>
          <a:p>
            <a:r>
              <a:rPr lang="ru-RU" sz="2000" dirty="0"/>
              <a:t>Сало, шпик</a:t>
            </a:r>
          </a:p>
          <a:p>
            <a:r>
              <a:rPr lang="ru-RU" sz="2000" dirty="0"/>
              <a:t>Креветки и ракообразные (вареные</a:t>
            </a:r>
            <a:r>
              <a:rPr lang="ru-RU" sz="2000" dirty="0" smtClean="0"/>
              <a:t>)</a:t>
            </a:r>
          </a:p>
          <a:p>
            <a:r>
              <a:rPr lang="ru-RU" sz="2000" dirty="0"/>
              <a:t>Ракообразные не только </a:t>
            </a:r>
            <a:r>
              <a:rPr lang="ru-RU" sz="2000" dirty="0" smtClean="0"/>
              <a:t>вареные,</a:t>
            </a:r>
          </a:p>
          <a:p>
            <a:pPr marL="0" indent="0">
              <a:buNone/>
            </a:pPr>
            <a:r>
              <a:rPr lang="ru-RU" sz="2000" dirty="0" smtClean="0"/>
              <a:t>    но </a:t>
            </a:r>
            <a:r>
              <a:rPr lang="ru-RU" sz="2000" dirty="0"/>
              <a:t>и сушеные, соленые, копченые, мороженные</a:t>
            </a:r>
          </a:p>
          <a:p>
            <a:r>
              <a:rPr lang="ru-RU" sz="2000" dirty="0" smtClean="0"/>
              <a:t>Мука из ракообразных,</a:t>
            </a:r>
          </a:p>
          <a:p>
            <a:pPr marL="0" indent="0">
              <a:buNone/>
            </a:pPr>
            <a:endParaRPr lang="ru-RU" sz="2000" dirty="0" smtClean="0"/>
          </a:p>
        </p:txBody>
      </p:sp>
      <p:sp>
        <p:nvSpPr>
          <p:cNvPr id="10" name="Текст 3">
            <a:extLst>
              <a:ext uri="{FF2B5EF4-FFF2-40B4-BE49-F238E27FC236}">
                <a16:creationId xmlns="" xmlns:a16="http://schemas.microsoft.com/office/drawing/2014/main" id="{F2FB7A60-0F64-4662-A5C5-6610670660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940190" y="1355282"/>
            <a:ext cx="4915795" cy="4878093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2000" dirty="0" smtClean="0"/>
              <a:t>Молоко </a:t>
            </a:r>
            <a:r>
              <a:rPr lang="ru-RU" sz="2000" dirty="0"/>
              <a:t>сгущенное </a:t>
            </a:r>
          </a:p>
          <a:p>
            <a:r>
              <a:rPr lang="ru-RU" sz="2000" dirty="0"/>
              <a:t>Масло сливочное </a:t>
            </a:r>
          </a:p>
          <a:p>
            <a:r>
              <a:rPr lang="ru-RU" sz="2000" dirty="0"/>
              <a:t>Плавленые сыры</a:t>
            </a:r>
          </a:p>
          <a:p>
            <a:r>
              <a:rPr lang="ru-RU" sz="2000" dirty="0"/>
              <a:t>Сыры твердые и рассольные, творожные</a:t>
            </a:r>
          </a:p>
          <a:p>
            <a:r>
              <a:rPr lang="ru-RU" sz="2000" dirty="0"/>
              <a:t>Икра всей рыбы в т. ч. имитированная</a:t>
            </a:r>
          </a:p>
          <a:p>
            <a:r>
              <a:rPr lang="ru-RU" sz="2000" dirty="0"/>
              <a:t>Пресервы рыбные</a:t>
            </a:r>
          </a:p>
          <a:p>
            <a:r>
              <a:rPr lang="ru-RU" sz="2000" dirty="0" err="1" smtClean="0"/>
              <a:t>Сурими</a:t>
            </a:r>
            <a:endParaRPr lang="ru-RU" sz="2000" dirty="0" smtClean="0"/>
          </a:p>
          <a:p>
            <a:r>
              <a:rPr lang="ru-RU" sz="2000" dirty="0"/>
              <a:t>Моллюски сушенные, соленные или в </a:t>
            </a:r>
            <a:r>
              <a:rPr lang="ru-RU" sz="2000" dirty="0" smtClean="0"/>
              <a:t>рассоле</a:t>
            </a:r>
            <a:endParaRPr lang="ru-RU" sz="2000" dirty="0"/>
          </a:p>
          <a:p>
            <a:r>
              <a:rPr lang="ru-RU" sz="2000" dirty="0"/>
              <a:t>Водные беспозвоночные копченные не подвергнутые тепловой обработке или подвергнуты до или в процессе копчения и мука из </a:t>
            </a:r>
            <a:r>
              <a:rPr lang="ru-RU" sz="2000" dirty="0" smtClean="0"/>
              <a:t>них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806922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7E376-53FB-44BE-9382-9DCB0916664F}" type="slidenum">
              <a:rPr lang="ru-RU" smtClean="0">
                <a:solidFill>
                  <a:srgbClr val="4E4D4C"/>
                </a:solidFill>
              </a:rPr>
              <a:pPr/>
              <a:t>6</a:t>
            </a:fld>
            <a:endParaRPr lang="ru-RU" dirty="0">
              <a:solidFill>
                <a:srgbClr val="4E4D4C"/>
              </a:solidFill>
            </a:endParaRPr>
          </a:p>
        </p:txBody>
      </p:sp>
      <p:sp>
        <p:nvSpPr>
          <p:cNvPr id="9" name="Заголовок 5"/>
          <p:cNvSpPr txBox="1">
            <a:spLocks/>
          </p:cNvSpPr>
          <p:nvPr/>
        </p:nvSpPr>
        <p:spPr>
          <a:xfrm>
            <a:off x="218638" y="103032"/>
            <a:ext cx="10664010" cy="1051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Порядок тестирования </a:t>
            </a:r>
            <a:r>
              <a:rPr lang="ru-RU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ЭлВСД </a:t>
            </a:r>
            <a:r>
              <a:rPr lang="ru-RU" sz="4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при поставках на МАГАЗИНАХ</a:t>
            </a:r>
            <a:endParaRPr lang="ru-RU" sz="40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" name="Текст 3">
            <a:extLst>
              <a:ext uri="{FF2B5EF4-FFF2-40B4-BE49-F238E27FC236}">
                <a16:creationId xmlns="" xmlns:a16="http://schemas.microsoft.com/office/drawing/2014/main" id="{F2FB7A60-0F64-4662-A5C5-6610670660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83604" y="1166139"/>
            <a:ext cx="8086172" cy="1348203"/>
          </a:xfrm>
          <a:ln>
            <a:noFill/>
          </a:ln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ru-RU" sz="1800" dirty="0" smtClean="0"/>
              <a:t>Направить </a:t>
            </a:r>
            <a:r>
              <a:rPr lang="ru-RU" sz="1800" dirty="0"/>
              <a:t>на ящик </a:t>
            </a:r>
            <a:r>
              <a:rPr lang="en-US" sz="1800" b="1" dirty="0" smtClean="0">
                <a:hlinkClick r:id="rId2"/>
              </a:rPr>
              <a:t>evsd@okmarket.ru</a:t>
            </a:r>
            <a:r>
              <a:rPr lang="ru-RU" sz="1800" dirty="0" smtClean="0"/>
              <a:t>:</a:t>
            </a:r>
            <a:endParaRPr lang="ru-RU" sz="1800" dirty="0"/>
          </a:p>
          <a:p>
            <a:pPr lvl="1"/>
            <a:r>
              <a:rPr lang="ru-RU" sz="1800" dirty="0" smtClean="0"/>
              <a:t>Перечень </a:t>
            </a:r>
            <a:r>
              <a:rPr lang="en-US" sz="1800" dirty="0"/>
              <a:t>SKU</a:t>
            </a:r>
            <a:r>
              <a:rPr lang="ru-RU" sz="1800" dirty="0"/>
              <a:t> для тестирования (достаточно 2 – 5 позиций</a:t>
            </a:r>
            <a:r>
              <a:rPr lang="ru-RU" sz="1800" dirty="0" smtClean="0"/>
              <a:t>)</a:t>
            </a:r>
          </a:p>
          <a:p>
            <a:pPr lvl="1"/>
            <a:r>
              <a:rPr lang="ru-RU" sz="1800" dirty="0"/>
              <a:t>Идентификатор номенклатуры в справочнике ГИС Меркурий (</a:t>
            </a:r>
            <a:r>
              <a:rPr lang="en-US" sz="1800" dirty="0" err="1"/>
              <a:t>guid</a:t>
            </a:r>
            <a:r>
              <a:rPr lang="ru-RU" sz="1800" dirty="0"/>
              <a:t> Меркурия) по </a:t>
            </a:r>
            <a:r>
              <a:rPr lang="en-US" sz="1800" dirty="0"/>
              <a:t>SKU </a:t>
            </a:r>
            <a:r>
              <a:rPr lang="ru-RU" sz="1800" dirty="0"/>
              <a:t>из пункта выше</a:t>
            </a:r>
          </a:p>
          <a:p>
            <a:pPr marL="457200" lvl="1" indent="0">
              <a:buNone/>
            </a:pPr>
            <a:endParaRPr lang="ru-RU" sz="1800" dirty="0"/>
          </a:p>
          <a:p>
            <a:pPr marL="0" indent="0" hangingPunct="0">
              <a:buNone/>
            </a:pPr>
            <a:endParaRPr lang="ru-RU" sz="1800" dirty="0"/>
          </a:p>
        </p:txBody>
      </p:sp>
      <p:sp>
        <p:nvSpPr>
          <p:cNvPr id="16" name="Текст 3">
            <a:extLst>
              <a:ext uri="{FF2B5EF4-FFF2-40B4-BE49-F238E27FC236}">
                <a16:creationId xmlns="" xmlns:a16="http://schemas.microsoft.com/office/drawing/2014/main" id="{F2FB7A60-0F64-4662-A5C5-6610670660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83604" y="3237756"/>
            <a:ext cx="8325268" cy="1424392"/>
          </a:xfrm>
          <a:ln>
            <a:noFill/>
          </a:ln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ru-RU" sz="1800" dirty="0" smtClean="0"/>
              <a:t>После </a:t>
            </a:r>
            <a:r>
              <a:rPr lang="ru-RU" sz="1800" dirty="0"/>
              <a:t>формирования заказа </a:t>
            </a:r>
            <a:r>
              <a:rPr lang="ru-RU" sz="1800" dirty="0" smtClean="0"/>
              <a:t>выслать на </a:t>
            </a:r>
            <a:r>
              <a:rPr lang="en-US" sz="1800" b="1" dirty="0" smtClean="0">
                <a:hlinkClick r:id="rId2"/>
              </a:rPr>
              <a:t>evsd@okmarket.ru</a:t>
            </a:r>
            <a:endParaRPr lang="ru-RU" sz="1800" dirty="0"/>
          </a:p>
          <a:p>
            <a:pPr lvl="1"/>
            <a:r>
              <a:rPr lang="ru-RU" sz="1800" dirty="0" smtClean="0"/>
              <a:t>Идентификатор </a:t>
            </a:r>
            <a:r>
              <a:rPr lang="ru-RU" sz="1800" dirty="0"/>
              <a:t>ВСД (</a:t>
            </a:r>
            <a:r>
              <a:rPr lang="en-US" sz="1800" dirty="0" err="1"/>
              <a:t>uuid</a:t>
            </a:r>
            <a:r>
              <a:rPr lang="ru-RU" sz="1800" dirty="0"/>
              <a:t>), </a:t>
            </a:r>
            <a:r>
              <a:rPr lang="ru-RU" sz="1800" dirty="0" smtClean="0"/>
              <a:t>выписанного </a:t>
            </a:r>
            <a:r>
              <a:rPr lang="ru-RU" sz="1800" dirty="0"/>
              <a:t>в наш адрес для проверки корректности </a:t>
            </a:r>
            <a:r>
              <a:rPr lang="ru-RU" sz="1800" dirty="0" smtClean="0"/>
              <a:t>заполнения</a:t>
            </a:r>
          </a:p>
          <a:p>
            <a:pPr lvl="1"/>
            <a:r>
              <a:rPr lang="ru-RU" sz="1800" dirty="0" smtClean="0"/>
              <a:t>Дату </a:t>
            </a:r>
            <a:r>
              <a:rPr lang="ru-RU" sz="1800" dirty="0"/>
              <a:t>и время ожидаемой поставки</a:t>
            </a:r>
            <a:endParaRPr lang="ru-RU" sz="1800" dirty="0"/>
          </a:p>
        </p:txBody>
      </p:sp>
      <p:sp>
        <p:nvSpPr>
          <p:cNvPr id="17" name="Текст 3">
            <a:extLst>
              <a:ext uri="{FF2B5EF4-FFF2-40B4-BE49-F238E27FC236}">
                <a16:creationId xmlns="" xmlns:a16="http://schemas.microsoft.com/office/drawing/2014/main" id="{F2FB7A60-0F64-4662-A5C5-6610670660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83604" y="2492640"/>
            <a:ext cx="8325268" cy="666102"/>
          </a:xfrm>
          <a:ln>
            <a:noFill/>
          </a:ln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ru-RU" sz="1800" dirty="0" smtClean="0"/>
              <a:t>Получить подтверждение от </a:t>
            </a:r>
            <a:r>
              <a:rPr lang="en-US" sz="1800" b="1" dirty="0" smtClean="0">
                <a:hlinkClick r:id="rId2"/>
              </a:rPr>
              <a:t>evsd@okmarket.ru</a:t>
            </a:r>
            <a:r>
              <a:rPr lang="ru-RU" sz="1800" dirty="0" smtClean="0"/>
              <a:t>,</a:t>
            </a:r>
            <a:r>
              <a:rPr lang="ru-RU" sz="1800" dirty="0" smtClean="0"/>
              <a:t> что можно формировать тестовый заказ согласно требованиям компании</a:t>
            </a:r>
            <a:endParaRPr lang="ru-RU" sz="1800" dirty="0" smtClean="0"/>
          </a:p>
        </p:txBody>
      </p:sp>
      <p:sp>
        <p:nvSpPr>
          <p:cNvPr id="19" name="Текст 3">
            <a:extLst>
              <a:ext uri="{FF2B5EF4-FFF2-40B4-BE49-F238E27FC236}">
                <a16:creationId xmlns="" xmlns:a16="http://schemas.microsoft.com/office/drawing/2014/main" id="{F2FB7A60-0F64-4662-A5C5-6610670660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0154" y="1166139"/>
            <a:ext cx="1213450" cy="556612"/>
          </a:xfrm>
          <a:ln>
            <a:noFill/>
          </a:ln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ru-RU" sz="2800" b="1" dirty="0" smtClean="0"/>
              <a:t>ШАГ 1</a:t>
            </a:r>
            <a:endParaRPr lang="ru-RU" sz="2800" b="1" dirty="0"/>
          </a:p>
        </p:txBody>
      </p:sp>
      <p:sp>
        <p:nvSpPr>
          <p:cNvPr id="20" name="Текст 3">
            <a:extLst>
              <a:ext uri="{FF2B5EF4-FFF2-40B4-BE49-F238E27FC236}">
                <a16:creationId xmlns="" xmlns:a16="http://schemas.microsoft.com/office/drawing/2014/main" id="{F2FB7A60-0F64-4662-A5C5-6610670660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0154" y="2478901"/>
            <a:ext cx="1213450" cy="556612"/>
          </a:xfrm>
          <a:ln>
            <a:noFill/>
          </a:ln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ru-RU" sz="2800" b="1" dirty="0" smtClean="0"/>
              <a:t>ШАГ 2</a:t>
            </a:r>
            <a:endParaRPr lang="ru-RU" sz="2800" b="1" dirty="0"/>
          </a:p>
        </p:txBody>
      </p:sp>
      <p:sp>
        <p:nvSpPr>
          <p:cNvPr id="21" name="Текст 3">
            <a:extLst>
              <a:ext uri="{FF2B5EF4-FFF2-40B4-BE49-F238E27FC236}">
                <a16:creationId xmlns="" xmlns:a16="http://schemas.microsoft.com/office/drawing/2014/main" id="{F2FB7A60-0F64-4662-A5C5-6610670660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0154" y="3237756"/>
            <a:ext cx="1213450" cy="556612"/>
          </a:xfrm>
          <a:ln>
            <a:noFill/>
          </a:ln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ru-RU" sz="2800" b="1" dirty="0" smtClean="0"/>
              <a:t>ШАГ 3</a:t>
            </a:r>
            <a:endParaRPr lang="ru-RU" sz="2800" b="1" dirty="0"/>
          </a:p>
        </p:txBody>
      </p:sp>
      <p:sp>
        <p:nvSpPr>
          <p:cNvPr id="23" name="Текст 3">
            <a:extLst>
              <a:ext uri="{FF2B5EF4-FFF2-40B4-BE49-F238E27FC236}">
                <a16:creationId xmlns="" xmlns:a16="http://schemas.microsoft.com/office/drawing/2014/main" id="{F2FB7A60-0F64-4662-A5C5-6610670660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99558" y="4969359"/>
            <a:ext cx="10700347" cy="656827"/>
          </a:xfrm>
          <a:ln>
            <a:noFill/>
          </a:ln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ru-RU" sz="1800" dirty="0" smtClean="0"/>
              <a:t>После тестирования Поставщик </a:t>
            </a:r>
            <a:r>
              <a:rPr lang="ru-RU" sz="1800" dirty="0" smtClean="0"/>
              <a:t>и его заказы в наших системах ветеринарные. При наличии ошибок в выписанных ВСД/ при отсутствии ВСД </a:t>
            </a:r>
            <a:r>
              <a:rPr lang="ru-RU" sz="1800" dirty="0" smtClean="0"/>
              <a:t>будут приходить уведомления об ошибках.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532" y="4815132"/>
            <a:ext cx="958694" cy="965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29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7E376-53FB-44BE-9382-9DCB0916664F}" type="slidenum">
              <a:rPr lang="ru-RU" smtClean="0">
                <a:solidFill>
                  <a:srgbClr val="4E4D4C"/>
                </a:solidFill>
              </a:rPr>
              <a:pPr/>
              <a:t>7</a:t>
            </a:fld>
            <a:endParaRPr lang="ru-RU" dirty="0">
              <a:solidFill>
                <a:srgbClr val="4E4D4C"/>
              </a:solidFill>
            </a:endParaRPr>
          </a:p>
        </p:txBody>
      </p:sp>
      <p:sp>
        <p:nvSpPr>
          <p:cNvPr id="9" name="Заголовок 5"/>
          <p:cNvSpPr txBox="1">
            <a:spLocks/>
          </p:cNvSpPr>
          <p:nvPr/>
        </p:nvSpPr>
        <p:spPr>
          <a:xfrm>
            <a:off x="218638" y="103032"/>
            <a:ext cx="10664010" cy="1051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Порядок тестирования ЭлВСД при поставках на РЦ</a:t>
            </a:r>
          </a:p>
        </p:txBody>
      </p:sp>
      <p:sp>
        <p:nvSpPr>
          <p:cNvPr id="10" name="Текст 3">
            <a:extLst>
              <a:ext uri="{FF2B5EF4-FFF2-40B4-BE49-F238E27FC236}">
                <a16:creationId xmlns="" xmlns:a16="http://schemas.microsoft.com/office/drawing/2014/main" id="{F2FB7A60-0F64-4662-A5C5-6610670660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83604" y="1088865"/>
            <a:ext cx="8086172" cy="1452915"/>
          </a:xfrm>
          <a:ln>
            <a:noFill/>
          </a:ln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ru-RU" sz="1800" dirty="0" smtClean="0"/>
              <a:t>Направить </a:t>
            </a:r>
            <a:r>
              <a:rPr lang="ru-RU" sz="1800" dirty="0"/>
              <a:t>на ящик </a:t>
            </a:r>
            <a:r>
              <a:rPr lang="en-US" sz="1800" b="1" dirty="0" smtClean="0">
                <a:hlinkClick r:id="rId2"/>
              </a:rPr>
              <a:t>evsd@okmarket.ru</a:t>
            </a:r>
            <a:r>
              <a:rPr lang="ru-RU" sz="1800" dirty="0" smtClean="0"/>
              <a:t>:</a:t>
            </a:r>
            <a:endParaRPr lang="ru-RU" sz="1800" dirty="0"/>
          </a:p>
          <a:p>
            <a:pPr lvl="1"/>
            <a:r>
              <a:rPr lang="ru-RU" sz="1800" dirty="0" smtClean="0"/>
              <a:t>Перечень </a:t>
            </a:r>
            <a:r>
              <a:rPr lang="en-US" sz="1800" dirty="0"/>
              <a:t>SKU</a:t>
            </a:r>
            <a:r>
              <a:rPr lang="ru-RU" sz="1800" dirty="0"/>
              <a:t> для тестирования (достаточно 2 – 5 позиций</a:t>
            </a:r>
            <a:r>
              <a:rPr lang="ru-RU" sz="1800" dirty="0" smtClean="0"/>
              <a:t>)</a:t>
            </a:r>
          </a:p>
          <a:p>
            <a:pPr lvl="1"/>
            <a:r>
              <a:rPr lang="ru-RU" sz="1800" dirty="0"/>
              <a:t>Идентификатор номенклатуры в справочнике ГИС Меркурий (</a:t>
            </a:r>
            <a:r>
              <a:rPr lang="en-US" sz="1800" dirty="0" err="1"/>
              <a:t>guid</a:t>
            </a:r>
            <a:r>
              <a:rPr lang="ru-RU" sz="1800" dirty="0"/>
              <a:t> Меркурия) по </a:t>
            </a:r>
            <a:r>
              <a:rPr lang="en-US" sz="1800" dirty="0"/>
              <a:t>SKU </a:t>
            </a:r>
            <a:r>
              <a:rPr lang="ru-RU" sz="1800" dirty="0"/>
              <a:t>из пункта </a:t>
            </a:r>
            <a:r>
              <a:rPr lang="ru-RU" sz="1800" dirty="0" smtClean="0"/>
              <a:t>выше</a:t>
            </a:r>
            <a:endParaRPr lang="ru-RU" sz="1800" dirty="0"/>
          </a:p>
          <a:p>
            <a:pPr lvl="1"/>
            <a:r>
              <a:rPr lang="ru-RU" sz="1800" dirty="0" smtClean="0"/>
              <a:t>Сегментированный ШК на </a:t>
            </a:r>
            <a:r>
              <a:rPr lang="en-US" sz="1800" dirty="0" smtClean="0"/>
              <a:t>SKU</a:t>
            </a:r>
            <a:endParaRPr lang="ru-RU" sz="1800" dirty="0"/>
          </a:p>
        </p:txBody>
      </p:sp>
      <p:sp>
        <p:nvSpPr>
          <p:cNvPr id="16" name="Текст 3">
            <a:extLst>
              <a:ext uri="{FF2B5EF4-FFF2-40B4-BE49-F238E27FC236}">
                <a16:creationId xmlns="" xmlns:a16="http://schemas.microsoft.com/office/drawing/2014/main" id="{F2FB7A60-0F64-4662-A5C5-6610670660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83604" y="4242305"/>
            <a:ext cx="8325268" cy="1133220"/>
          </a:xfrm>
          <a:ln>
            <a:noFill/>
          </a:ln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ru-RU" sz="1800" dirty="0" smtClean="0"/>
              <a:t>После </a:t>
            </a:r>
            <a:r>
              <a:rPr lang="ru-RU" sz="1800" dirty="0"/>
              <a:t>формирования заказа </a:t>
            </a:r>
            <a:r>
              <a:rPr lang="ru-RU" sz="1800" dirty="0" smtClean="0"/>
              <a:t>выслать на </a:t>
            </a:r>
            <a:r>
              <a:rPr lang="en-US" sz="1800" b="1" dirty="0" smtClean="0">
                <a:hlinkClick r:id="rId2"/>
              </a:rPr>
              <a:t>evsd@okmarket.ru</a:t>
            </a:r>
            <a:endParaRPr lang="ru-RU" sz="1800" dirty="0"/>
          </a:p>
          <a:p>
            <a:pPr lvl="1"/>
            <a:r>
              <a:rPr lang="ru-RU" sz="1800" dirty="0" smtClean="0"/>
              <a:t>Идентификатор </a:t>
            </a:r>
            <a:r>
              <a:rPr lang="ru-RU" sz="1800" dirty="0"/>
              <a:t>ВСД (</a:t>
            </a:r>
            <a:r>
              <a:rPr lang="en-US" sz="1800" dirty="0" err="1"/>
              <a:t>uuid</a:t>
            </a:r>
            <a:r>
              <a:rPr lang="ru-RU" sz="1800" dirty="0"/>
              <a:t>), </a:t>
            </a:r>
            <a:r>
              <a:rPr lang="ru-RU" sz="1800" dirty="0" smtClean="0"/>
              <a:t>выписанного </a:t>
            </a:r>
            <a:r>
              <a:rPr lang="ru-RU" sz="1800" dirty="0"/>
              <a:t>в наш адрес для проверки корректности </a:t>
            </a:r>
            <a:r>
              <a:rPr lang="ru-RU" sz="1800" dirty="0" smtClean="0"/>
              <a:t>заполнения</a:t>
            </a:r>
          </a:p>
          <a:p>
            <a:pPr lvl="1"/>
            <a:r>
              <a:rPr lang="ru-RU" sz="1800" dirty="0" smtClean="0"/>
              <a:t>Дату </a:t>
            </a:r>
            <a:r>
              <a:rPr lang="ru-RU" sz="1800" dirty="0"/>
              <a:t>и время ожидаемой поставки</a:t>
            </a:r>
            <a:endParaRPr lang="ru-RU" sz="1800" dirty="0"/>
          </a:p>
        </p:txBody>
      </p:sp>
      <p:sp>
        <p:nvSpPr>
          <p:cNvPr id="17" name="Текст 3">
            <a:extLst>
              <a:ext uri="{FF2B5EF4-FFF2-40B4-BE49-F238E27FC236}">
                <a16:creationId xmlns="" xmlns:a16="http://schemas.microsoft.com/office/drawing/2014/main" id="{F2FB7A60-0F64-4662-A5C5-6610670660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83604" y="2698673"/>
            <a:ext cx="8325268" cy="845315"/>
          </a:xfrm>
          <a:ln>
            <a:noFill/>
          </a:ln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ru-RU" sz="1800" dirty="0" smtClean="0"/>
              <a:t>Получить подтверждение от </a:t>
            </a:r>
            <a:r>
              <a:rPr lang="en-US" sz="1800" b="1" dirty="0" smtClean="0">
                <a:hlinkClick r:id="rId2"/>
              </a:rPr>
              <a:t>evsd@okmarket.ru</a:t>
            </a:r>
            <a:r>
              <a:rPr lang="ru-RU" sz="1800" dirty="0" smtClean="0"/>
              <a:t>,</a:t>
            </a:r>
            <a:r>
              <a:rPr lang="ru-RU" sz="1800" dirty="0" smtClean="0"/>
              <a:t> что </a:t>
            </a:r>
            <a:r>
              <a:rPr lang="ru-RU" sz="1800" dirty="0" smtClean="0"/>
              <a:t>сегментированный ШК корректный и </a:t>
            </a:r>
            <a:r>
              <a:rPr lang="ru-RU" sz="1800" dirty="0" smtClean="0"/>
              <a:t>можно формировать тестовый заказ согласно требованиям компании</a:t>
            </a:r>
            <a:endParaRPr lang="ru-RU" sz="1800" dirty="0" smtClean="0"/>
          </a:p>
        </p:txBody>
      </p:sp>
      <p:sp>
        <p:nvSpPr>
          <p:cNvPr id="19" name="Текст 3">
            <a:extLst>
              <a:ext uri="{FF2B5EF4-FFF2-40B4-BE49-F238E27FC236}">
                <a16:creationId xmlns="" xmlns:a16="http://schemas.microsoft.com/office/drawing/2014/main" id="{F2FB7A60-0F64-4662-A5C5-6610670660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0154" y="1088865"/>
            <a:ext cx="1213450" cy="429423"/>
          </a:xfrm>
          <a:ln>
            <a:noFill/>
          </a:ln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ru-RU" sz="2800" b="1" dirty="0" smtClean="0"/>
              <a:t>ШАГ 1</a:t>
            </a:r>
            <a:endParaRPr lang="ru-RU" sz="2800" b="1" dirty="0"/>
          </a:p>
        </p:txBody>
      </p:sp>
      <p:sp>
        <p:nvSpPr>
          <p:cNvPr id="20" name="Текст 3">
            <a:extLst>
              <a:ext uri="{FF2B5EF4-FFF2-40B4-BE49-F238E27FC236}">
                <a16:creationId xmlns="" xmlns:a16="http://schemas.microsoft.com/office/drawing/2014/main" id="{F2FB7A60-0F64-4662-A5C5-6610670660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0154" y="2701693"/>
            <a:ext cx="1213450" cy="556612"/>
          </a:xfrm>
          <a:ln>
            <a:noFill/>
          </a:ln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ru-RU" sz="2800" b="1" dirty="0" smtClean="0"/>
              <a:t>ШАГ 2</a:t>
            </a:r>
            <a:endParaRPr lang="ru-RU" sz="2800" b="1" dirty="0"/>
          </a:p>
        </p:txBody>
      </p:sp>
      <p:sp>
        <p:nvSpPr>
          <p:cNvPr id="21" name="Текст 3">
            <a:extLst>
              <a:ext uri="{FF2B5EF4-FFF2-40B4-BE49-F238E27FC236}">
                <a16:creationId xmlns="" xmlns:a16="http://schemas.microsoft.com/office/drawing/2014/main" id="{F2FB7A60-0F64-4662-A5C5-6610670660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0154" y="4242305"/>
            <a:ext cx="1213450" cy="442830"/>
          </a:xfrm>
          <a:ln>
            <a:noFill/>
          </a:ln>
        </p:spPr>
        <p:txBody>
          <a:bodyPr>
            <a:noAutofit/>
          </a:bodyPr>
          <a:lstStyle/>
          <a:p>
            <a:pPr marL="0" indent="0" hangingPunct="0">
              <a:buNone/>
            </a:pPr>
            <a:r>
              <a:rPr lang="ru-RU" sz="2800" b="1" dirty="0" smtClean="0"/>
              <a:t>ШАГ 3</a:t>
            </a:r>
            <a:endParaRPr lang="ru-RU" sz="2800" b="1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930" y="3518230"/>
            <a:ext cx="619899" cy="624159"/>
          </a:xfrm>
          <a:prstGeom prst="rect">
            <a:avLst/>
          </a:prstGeom>
        </p:spPr>
      </p:pic>
      <p:sp>
        <p:nvSpPr>
          <p:cNvPr id="15" name="Текст 3">
            <a:extLst>
              <a:ext uri="{FF2B5EF4-FFF2-40B4-BE49-F238E27FC236}">
                <a16:creationId xmlns="" xmlns:a16="http://schemas.microsoft.com/office/drawing/2014/main" id="{F2FB7A60-0F64-4662-A5C5-6610670660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83604" y="3653723"/>
            <a:ext cx="8819495" cy="345830"/>
          </a:xfrm>
          <a:ln>
            <a:noFill/>
          </a:ln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ru-RU" sz="1800" dirty="0" smtClean="0"/>
              <a:t>Без корректно оформленного сегментированного ШК тестирование не начнется!!</a:t>
            </a:r>
            <a:endParaRPr lang="ru-RU" sz="1800" dirty="0" smtClean="0"/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930" y="5431891"/>
            <a:ext cx="619899" cy="624159"/>
          </a:xfrm>
          <a:prstGeom prst="rect">
            <a:avLst/>
          </a:prstGeom>
        </p:spPr>
      </p:pic>
      <p:sp>
        <p:nvSpPr>
          <p:cNvPr id="22" name="Текст 3">
            <a:extLst>
              <a:ext uri="{FF2B5EF4-FFF2-40B4-BE49-F238E27FC236}">
                <a16:creationId xmlns="" xmlns:a16="http://schemas.microsoft.com/office/drawing/2014/main" id="{F2FB7A60-0F64-4662-A5C5-6610670660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483603" y="5571055"/>
            <a:ext cx="8819495" cy="345830"/>
          </a:xfrm>
          <a:ln>
            <a:noFill/>
          </a:ln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ru-RU" sz="1800" dirty="0" smtClean="0"/>
              <a:t>Тестовая поставка на РЦ должна быть по будням с 9 до 18!!</a:t>
            </a:r>
            <a:endParaRPr lang="ru-RU" sz="1800" dirty="0" smtClean="0"/>
          </a:p>
        </p:txBody>
      </p:sp>
    </p:spTree>
    <p:extLst>
      <p:ext uri="{BB962C8B-B14F-4D97-AF65-F5344CB8AC3E}">
        <p14:creationId xmlns:p14="http://schemas.microsoft.com/office/powerpoint/2010/main" val="4221634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53292</TotalTime>
  <Words>499</Words>
  <Application>Microsoft Office PowerPoint</Application>
  <PresentationFormat>Широкоэкранный</PresentationFormat>
  <Paragraphs>73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O'KEY LLC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tatyana.kovalchuk@okmarket.ru</dc:creator>
  <cp:lastModifiedBy>Ковальчук Татьяна</cp:lastModifiedBy>
  <cp:revision>560</cp:revision>
  <dcterms:created xsi:type="dcterms:W3CDTF">2016-05-31T08:11:32Z</dcterms:created>
  <dcterms:modified xsi:type="dcterms:W3CDTF">2019-05-29T16:21:37Z</dcterms:modified>
</cp:coreProperties>
</file>